
<file path=[Content_Types].xml><?xml version="1.0" encoding="utf-8"?>
<Types xmlns="http://schemas.openxmlformats.org/package/2006/content-types"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8"/>
  </p:notesMasterIdLst>
  <p:sldIdLst>
    <p:sldId id="273" r:id="rId2"/>
    <p:sldId id="275" r:id="rId3"/>
    <p:sldId id="271" r:id="rId4"/>
    <p:sldId id="276" r:id="rId5"/>
    <p:sldId id="277" r:id="rId6"/>
    <p:sldId id="278" r:id="rId7"/>
    <p:sldId id="279" r:id="rId8"/>
    <p:sldId id="280" r:id="rId9"/>
    <p:sldId id="282" r:id="rId10"/>
    <p:sldId id="288" r:id="rId11"/>
    <p:sldId id="289" r:id="rId12"/>
    <p:sldId id="285" r:id="rId13"/>
    <p:sldId id="287" r:id="rId14"/>
    <p:sldId id="283" r:id="rId15"/>
    <p:sldId id="284" r:id="rId16"/>
    <p:sldId id="28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media/media2.mp4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39f89f28c1_2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Divider Slide Option #2</a:t>
            </a:r>
            <a:endParaRPr/>
          </a:p>
        </p:txBody>
      </p:sp>
      <p:sp>
        <p:nvSpPr>
          <p:cNvPr id="354" name="Google Shape;354;g239f89f28c1_2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39f89f28c1_2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Copy Slide Option #3</a:t>
            </a:r>
            <a:endParaRPr/>
          </a:p>
        </p:txBody>
      </p:sp>
      <p:sp>
        <p:nvSpPr>
          <p:cNvPr id="340" name="Google Shape;340;g239f89f28c1_2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3">
  <p:cSld name="Title and Content - 3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430688" y="437134"/>
            <a:ext cx="7470153" cy="64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74C"/>
              </a:buClr>
              <a:buSzPts val="3000"/>
              <a:buFont typeface="Arial"/>
              <a:buNone/>
              <a:defRPr sz="3000" b="1">
                <a:solidFill>
                  <a:srgbClr val="00274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430688" y="1193203"/>
            <a:ext cx="3867936" cy="367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sldNum" idx="12"/>
          </p:nvPr>
        </p:nvSpPr>
        <p:spPr>
          <a:xfrm>
            <a:off x="8650273" y="4910929"/>
            <a:ext cx="309905" cy="232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1"/>
          <p:cNvSpPr/>
          <p:nvPr/>
        </p:nvSpPr>
        <p:spPr>
          <a:xfrm rot="-5400000">
            <a:off x="-348758" y="348758"/>
            <a:ext cx="881338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/>
          <p:nvPr/>
        </p:nvSpPr>
        <p:spPr>
          <a:xfrm rot="10800000">
            <a:off x="-1" y="0"/>
            <a:ext cx="7900842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1"/>
          <p:cNvSpPr/>
          <p:nvPr/>
        </p:nvSpPr>
        <p:spPr>
          <a:xfrm rot="-5400000">
            <a:off x="7064569" y="3088812"/>
            <a:ext cx="3975042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>
            <a:spLocks noGrp="1"/>
          </p:cNvSpPr>
          <p:nvPr>
            <p:ph type="pic" idx="2"/>
          </p:nvPr>
        </p:nvSpPr>
        <p:spPr>
          <a:xfrm>
            <a:off x="4471840" y="1193203"/>
            <a:ext cx="4488338" cy="3674564"/>
          </a:xfrm>
          <a:prstGeom prst="rect">
            <a:avLst/>
          </a:prstGeom>
          <a:noFill/>
          <a:ln>
            <a:noFill/>
          </a:ln>
        </p:spPr>
      </p:sp>
      <p:pic>
        <p:nvPicPr>
          <p:cNvPr id="185" name="Google Shape;185;p21" descr="A yellow letter on a blue backgroun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71274" y="0"/>
            <a:ext cx="772726" cy="745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Slide - 2" type="secHead">
  <p:cSld name="SECTION_HEADER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/>
          <p:nvPr/>
        </p:nvSpPr>
        <p:spPr>
          <a:xfrm rot="10800000">
            <a:off x="-1" y="0"/>
            <a:ext cx="9144002" cy="5143500"/>
          </a:xfrm>
          <a:prstGeom prst="rect">
            <a:avLst/>
          </a:prstGeom>
          <a:solidFill>
            <a:srgbClr val="00274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highlight>
                <a:srgbClr val="00274C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23" descr="A white paper with a small amount of textur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193200"/>
            <a:ext cx="9145143" cy="275709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>
            <a:spLocks noGrp="1"/>
          </p:cNvSpPr>
          <p:nvPr>
            <p:ph type="sldNum" idx="12"/>
          </p:nvPr>
        </p:nvSpPr>
        <p:spPr>
          <a:xfrm>
            <a:off x="8650273" y="4910929"/>
            <a:ext cx="309905" cy="232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3"/>
          <p:cNvSpPr/>
          <p:nvPr/>
        </p:nvSpPr>
        <p:spPr>
          <a:xfrm rot="-5400000">
            <a:off x="-348758" y="348758"/>
            <a:ext cx="881338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3"/>
          <p:cNvSpPr/>
          <p:nvPr/>
        </p:nvSpPr>
        <p:spPr>
          <a:xfrm rot="10800000">
            <a:off x="-1" y="0"/>
            <a:ext cx="7900842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"/>
          <p:cNvSpPr/>
          <p:nvPr/>
        </p:nvSpPr>
        <p:spPr>
          <a:xfrm rot="-5400000">
            <a:off x="7673541" y="2479840"/>
            <a:ext cx="2757098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23" descr="A yellow letter on a blue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71274" y="0"/>
            <a:ext cx="772726" cy="74589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/>
          <p:nvPr/>
        </p:nvSpPr>
        <p:spPr>
          <a:xfrm rot="10800000">
            <a:off x="8208390" y="3766475"/>
            <a:ext cx="926085" cy="183822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23" descr="A group of circles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3804" t="24684" b="14108"/>
          <a:stretch/>
        </p:blipFill>
        <p:spPr>
          <a:xfrm>
            <a:off x="-9526" y="1193195"/>
            <a:ext cx="5024567" cy="275709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623888" y="1193200"/>
            <a:ext cx="7886700" cy="1585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74C"/>
              </a:buClr>
              <a:buSzPts val="3300"/>
              <a:buFont typeface="Arial"/>
              <a:buNone/>
              <a:defRPr sz="3300">
                <a:solidFill>
                  <a:srgbClr val="00274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623888" y="2858815"/>
            <a:ext cx="7886700" cy="1091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45282"/>
              </a:buClr>
              <a:buSzPts val="1800"/>
              <a:buNone/>
              <a:defRPr sz="1800">
                <a:solidFill>
                  <a:srgbClr val="14528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215" name="Google Shape;215;p23" descr="A group of circles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10439" r="42262"/>
          <a:stretch/>
        </p:blipFill>
        <p:spPr>
          <a:xfrm rot="-5400000">
            <a:off x="4963907" y="319516"/>
            <a:ext cx="2757100" cy="4504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3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>
            <a:spLocks noGrp="1"/>
          </p:cNvSpPr>
          <p:nvPr>
            <p:ph type="title"/>
          </p:nvPr>
        </p:nvSpPr>
        <p:spPr>
          <a:xfrm>
            <a:off x="445468" y="843795"/>
            <a:ext cx="7886700" cy="1609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74C"/>
              </a:buClr>
              <a:buSzPts val="3300"/>
              <a:buFont typeface="Arial"/>
              <a:buNone/>
            </a:pPr>
            <a:r>
              <a:rPr lang="en-US" sz="4500" dirty="0"/>
              <a:t>Tiny Defect Detection for PCBs</a:t>
            </a:r>
            <a:endParaRPr sz="45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720952-8CA3-58A9-352F-8661A5B8E658}"/>
              </a:ext>
            </a:extLst>
          </p:cNvPr>
          <p:cNvSpPr/>
          <p:nvPr/>
        </p:nvSpPr>
        <p:spPr>
          <a:xfrm>
            <a:off x="2616238" y="2344131"/>
            <a:ext cx="6372021" cy="1477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ECE 5831 Pattern Recognition and Neural Networks</a:t>
            </a:r>
          </a:p>
          <a:p>
            <a:pPr algn="r"/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Members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 algn="r"/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Rishikesh Dewalkar</a:t>
            </a:r>
          </a:p>
          <a:p>
            <a:pPr algn="r"/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Nikhil Pawar</a:t>
            </a:r>
          </a:p>
          <a:p>
            <a:pPr algn="r"/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Saurabh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Raokhande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E075D-0460-D19A-7E00-CFF4CEC23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5CAA7-E367-FC14-E4BB-BBAB8C26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Faster RCNN Demonstration</a:t>
            </a:r>
          </a:p>
        </p:txBody>
      </p:sp>
      <p:pic>
        <p:nvPicPr>
          <p:cNvPr id="3" name="GMT20241217-010254_Recording_2560x1440">
            <a:hlinkClick r:id="" action="ppaction://media"/>
            <a:extLst>
              <a:ext uri="{FF2B5EF4-FFF2-40B4-BE49-F238E27FC236}">
                <a16:creationId xmlns:a16="http://schemas.microsoft.com/office/drawing/2014/main" id="{D08E1658-46F8-F80E-C594-6EBB70DD8D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1902" y="1150136"/>
            <a:ext cx="6757639" cy="395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0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9596F-0CBF-A243-0903-446519F77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E2D96-91B8-00FD-AD15-8D95F926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688" y="356112"/>
            <a:ext cx="7470153" cy="648805"/>
          </a:xfrm>
        </p:spPr>
        <p:txBody>
          <a:bodyPr/>
          <a:lstStyle/>
          <a:p>
            <a:r>
              <a:rPr lang="en-US" dirty="0"/>
              <a:t>Faster RCNN Model Architecture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7B5D25E-2552-86DE-7125-74AB451B77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30688" y="1588680"/>
            <a:ext cx="8273949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err="1"/>
              <a:t>min_loss</a:t>
            </a:r>
            <a:r>
              <a:rPr lang="en-US" sz="1600" dirty="0"/>
              <a:t> = </a:t>
            </a:r>
            <a:r>
              <a:rPr lang="en-US" sz="1600" dirty="0" err="1"/>
              <a:t>sys.maxsize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num_epochs</a:t>
            </a:r>
            <a:r>
              <a:rPr lang="en-US" sz="1600" dirty="0"/>
              <a:t> = 25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    model=</a:t>
            </a:r>
            <a:r>
              <a:rPr lang="en-US" sz="1600" dirty="0" err="1"/>
              <a:t>load_model</a:t>
            </a:r>
            <a:r>
              <a:rPr lang="en-US" sz="1600" dirty="0"/>
              <a:t>().to(device)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models.append</a:t>
            </a:r>
            <a:r>
              <a:rPr lang="en-US" sz="1600" dirty="0"/>
              <a:t>(model)</a:t>
            </a:r>
            <a:br>
              <a:rPr lang="en-US" sz="1600" dirty="0"/>
            </a:br>
            <a:r>
              <a:rPr lang="en-US" sz="1600" dirty="0"/>
              <a:t>    params = [p </a:t>
            </a:r>
            <a:r>
              <a:rPr lang="en-US" sz="1600" dirty="0">
                <a:effectLst/>
              </a:rPr>
              <a:t>for</a:t>
            </a:r>
            <a:r>
              <a:rPr lang="en-US" sz="1600" dirty="0"/>
              <a:t> p </a:t>
            </a:r>
            <a:r>
              <a:rPr lang="en-US" sz="1600" dirty="0">
                <a:effectLst/>
              </a:rPr>
              <a:t>in</a:t>
            </a:r>
            <a:r>
              <a:rPr lang="en-US" sz="1600" dirty="0"/>
              <a:t> </a:t>
            </a:r>
            <a:r>
              <a:rPr lang="en-US" sz="1600" dirty="0" err="1"/>
              <a:t>model.parameters</a:t>
            </a:r>
            <a:r>
              <a:rPr lang="en-US" sz="1600" dirty="0"/>
              <a:t>() </a:t>
            </a:r>
            <a:r>
              <a:rPr lang="en-US" sz="1600" dirty="0">
                <a:effectLst/>
              </a:rPr>
              <a:t>if</a:t>
            </a:r>
            <a:r>
              <a:rPr lang="en-US" sz="1600" dirty="0"/>
              <a:t> </a:t>
            </a:r>
            <a:r>
              <a:rPr lang="en-US" sz="1600" dirty="0" err="1"/>
              <a:t>p.requires_grad</a:t>
            </a:r>
            <a:r>
              <a:rPr lang="en-US" sz="1600" dirty="0"/>
              <a:t>]</a:t>
            </a:r>
            <a:br>
              <a:rPr lang="en-US" sz="1600" dirty="0"/>
            </a:br>
            <a:r>
              <a:rPr lang="en-US" sz="1600" dirty="0"/>
              <a:t>    optimizer = </a:t>
            </a:r>
            <a:r>
              <a:rPr lang="en-US" sz="1600" dirty="0" err="1"/>
              <a:t>torch.optim.Adam</a:t>
            </a:r>
            <a:r>
              <a:rPr lang="en-US" sz="1600" dirty="0"/>
              <a:t>(params, </a:t>
            </a:r>
            <a:r>
              <a:rPr lang="en-US" sz="1600" dirty="0" err="1"/>
              <a:t>lr</a:t>
            </a:r>
            <a:r>
              <a:rPr lang="en-US" sz="1600" dirty="0"/>
              <a:t>=0.0001, </a:t>
            </a:r>
            <a:r>
              <a:rPr lang="en-US" sz="1600" dirty="0" err="1"/>
              <a:t>weight_decay</a:t>
            </a:r>
            <a:r>
              <a:rPr lang="en-US" sz="1600" dirty="0"/>
              <a:t>=0.0005,)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lr_scheduler</a:t>
            </a:r>
            <a:r>
              <a:rPr lang="en-US" sz="1600" dirty="0"/>
              <a:t> = </a:t>
            </a:r>
            <a:r>
              <a:rPr lang="en-US" sz="1600" dirty="0" err="1"/>
              <a:t>torch.optim.lr_scheduler.StepLR</a:t>
            </a:r>
            <a:r>
              <a:rPr lang="en-US" sz="1600" dirty="0"/>
              <a:t>(optimizer, </a:t>
            </a:r>
            <a:r>
              <a:rPr lang="en-US" sz="1600" dirty="0" err="1"/>
              <a:t>step_size</a:t>
            </a:r>
            <a:r>
              <a:rPr lang="en-US" sz="1600" dirty="0"/>
              <a:t>=3, gamma=0.1)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loss_curve</a:t>
            </a:r>
            <a:r>
              <a:rPr lang="en-US" sz="1600" dirty="0"/>
              <a:t>=[]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IOU_curve</a:t>
            </a:r>
            <a:r>
              <a:rPr lang="en-US" sz="1600" dirty="0"/>
              <a:t>=[]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546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E075D-0460-D19A-7E00-CFF4CEC23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5CAA7-E367-FC14-E4BB-BBAB8C26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YOLOV8 Demonstration</a:t>
            </a:r>
          </a:p>
        </p:txBody>
      </p:sp>
      <p:pic>
        <p:nvPicPr>
          <p:cNvPr id="4" name="YOLOv8-demo">
            <a:hlinkClick r:id="" action="ppaction://media"/>
            <a:extLst>
              <a:ext uri="{FF2B5EF4-FFF2-40B4-BE49-F238E27FC236}">
                <a16:creationId xmlns:a16="http://schemas.microsoft.com/office/drawing/2014/main" id="{9C52F260-4D3F-9B97-ED2D-45A3FDAB8C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0535" y="1241552"/>
            <a:ext cx="6282532" cy="3576771"/>
          </a:xfrm>
          <a:prstGeom prst="rect">
            <a:avLst/>
          </a:prstGeom>
        </p:spPr>
      </p:pic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BC96EFAD-1D2A-F213-525A-728D81976BF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665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59"/>
    </mc:Choice>
    <mc:Fallback>
      <p:transition spd="slow" advTm="12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2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89BD7-B905-7B1C-CFEB-98CF92E6A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524B0-B86D-8707-4BCE-6D7F32208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688" y="356112"/>
            <a:ext cx="7470153" cy="648805"/>
          </a:xfrm>
        </p:spPr>
        <p:txBody>
          <a:bodyPr/>
          <a:lstStyle/>
          <a:p>
            <a:r>
              <a:rPr lang="en-US" dirty="0"/>
              <a:t>YOLOV8 Model Architecture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92BF4E3-5D61-BD12-5226-231A193DF1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30688" y="834628"/>
            <a:ext cx="8273949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 Layer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Resizes images to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imgsz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=640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normalizes inputs.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Backbone and Neck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Backbone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CSPDarknet53 extracts features using convolutional layers and CSP modules.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Neck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PANet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performs multi-scale feature fusion with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upsampling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concatenation.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Head and Post-Processing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Anchor-free design predicts classes, bounding boxes, and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objectness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scores.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Post-Processing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Non-Maximum Suppression (NMS) filters overlapping predictions.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Hyperparameters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Batch: 16 | Epochs: 100 | Learning Rate: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lr0=0.001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lrf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=0.0001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Image Size: 640 |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Mixup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0.3 for data augmentation.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1643704-6CCF-1156-1E36-E696E2715C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203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403"/>
    </mc:Choice>
    <mc:Fallback>
      <p:transition spd="slow" advTm="94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20A49-406F-E295-89EB-77387E288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7EA3D-0A89-706C-05CB-B197AF6B5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688" y="310754"/>
            <a:ext cx="7470153" cy="648805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 descr="A green circuit board with text">
            <a:extLst>
              <a:ext uri="{FF2B5EF4-FFF2-40B4-BE49-F238E27FC236}">
                <a16:creationId xmlns:a16="http://schemas.microsoft.com/office/drawing/2014/main" id="{4C15F4DE-3E9C-B112-0199-DE98C153D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2648" y="944539"/>
            <a:ext cx="2728331" cy="1791012"/>
          </a:xfrm>
          <a:prstGeom prst="rect">
            <a:avLst/>
          </a:prstGeom>
        </p:spPr>
      </p:pic>
      <p:pic>
        <p:nvPicPr>
          <p:cNvPr id="7" name="Picture 6" descr="A green circuit board with blue text&#10;&#10;Description automatically generated">
            <a:extLst>
              <a:ext uri="{FF2B5EF4-FFF2-40B4-BE49-F238E27FC236}">
                <a16:creationId xmlns:a16="http://schemas.microsoft.com/office/drawing/2014/main" id="{D72BCD58-3762-B0C8-7CF0-64A0E3C66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5789" y="929519"/>
            <a:ext cx="2639951" cy="1791012"/>
          </a:xfrm>
          <a:prstGeom prst="rect">
            <a:avLst/>
          </a:prstGeom>
        </p:spPr>
      </p:pic>
      <p:pic>
        <p:nvPicPr>
          <p:cNvPr id="12" name="Picture 11" descr="A green circuit board with many small holes&#10;&#10;Description automatically generated">
            <a:extLst>
              <a:ext uri="{FF2B5EF4-FFF2-40B4-BE49-F238E27FC236}">
                <a16:creationId xmlns:a16="http://schemas.microsoft.com/office/drawing/2014/main" id="{0F25DD00-EF6A-E3AA-403A-84E2579163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8722" y="2742985"/>
            <a:ext cx="2909075" cy="2297214"/>
          </a:xfrm>
          <a:prstGeom prst="rect">
            <a:avLst/>
          </a:prstGeom>
        </p:spPr>
      </p:pic>
      <p:pic>
        <p:nvPicPr>
          <p:cNvPr id="14" name="Picture 13" descr="A green circuit board with red text&#10;&#10;Description automatically generated">
            <a:extLst>
              <a:ext uri="{FF2B5EF4-FFF2-40B4-BE49-F238E27FC236}">
                <a16:creationId xmlns:a16="http://schemas.microsoft.com/office/drawing/2014/main" id="{7BB10256-BB4E-36B1-7480-BFBF092176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7601" y="2720531"/>
            <a:ext cx="2832410" cy="229721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169549D9-8864-0E59-DB48-3E2A1E123FAB}"/>
              </a:ext>
            </a:extLst>
          </p:cNvPr>
          <p:cNvSpPr/>
          <p:nvPr/>
        </p:nvSpPr>
        <p:spPr>
          <a:xfrm>
            <a:off x="2081561" y="1583473"/>
            <a:ext cx="492474" cy="3582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BB0F5B2-B11B-82F0-4E71-917F7DCDBFFB}"/>
              </a:ext>
            </a:extLst>
          </p:cNvPr>
          <p:cNvSpPr/>
          <p:nvPr/>
        </p:nvSpPr>
        <p:spPr>
          <a:xfrm>
            <a:off x="2026248" y="3486279"/>
            <a:ext cx="492474" cy="3582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5FA591-D3FA-CCA4-3797-13988A155648}"/>
              </a:ext>
            </a:extLst>
          </p:cNvPr>
          <p:cNvSpPr txBox="1"/>
          <p:nvPr/>
        </p:nvSpPr>
        <p:spPr>
          <a:xfrm>
            <a:off x="253725" y="1608710"/>
            <a:ext cx="1896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YOLOV8 Predictions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461E87-D73C-1C6A-2FC3-564242EB5B58}"/>
              </a:ext>
            </a:extLst>
          </p:cNvPr>
          <p:cNvSpPr txBox="1"/>
          <p:nvPr/>
        </p:nvSpPr>
        <p:spPr>
          <a:xfrm>
            <a:off x="652147" y="3403795"/>
            <a:ext cx="12489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Faster RCNN Predictions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B1038A9E-780F-8BF1-DC8E-76AA6CCDCC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8778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95"/>
    </mc:Choice>
    <mc:Fallback>
      <p:transition spd="slow" advTm="31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6C1E-F560-DFE7-38F1-8CE3A13D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F7C9815-BAB3-95DC-501C-A43458B23988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430688" y="1434789"/>
            <a:ext cx="7761741" cy="3432977"/>
          </a:xfrm>
        </p:spPr>
        <p:txBody>
          <a:bodyPr/>
          <a:lstStyle/>
          <a:p>
            <a:r>
              <a:rPr lang="en-US" b="1" dirty="0"/>
              <a:t>Hybrid Model Exploration</a:t>
            </a:r>
            <a:r>
              <a:rPr lang="en-US" dirty="0"/>
              <a:t>: Investigate combining YOLO v8 and Faster RCNN for better speed and accuracy.</a:t>
            </a:r>
          </a:p>
          <a:p>
            <a:pPr>
              <a:spcBef>
                <a:spcPts val="1500"/>
              </a:spcBef>
            </a:pPr>
            <a:r>
              <a:rPr lang="en-US" b="1" dirty="0"/>
              <a:t>Dataset Expansion</a:t>
            </a:r>
            <a:r>
              <a:rPr lang="en-US" dirty="0"/>
              <a:t>: Add more fault types and PCB variations for improved generalization.</a:t>
            </a:r>
          </a:p>
          <a:p>
            <a:pPr>
              <a:spcBef>
                <a:spcPts val="1500"/>
              </a:spcBef>
            </a:pPr>
            <a:r>
              <a:rPr lang="en-US" b="1" dirty="0"/>
              <a:t>Model Optimization</a:t>
            </a:r>
            <a:r>
              <a:rPr lang="en-US" dirty="0"/>
              <a:t>: Implement pruning or quantization for faster inference.</a:t>
            </a:r>
          </a:p>
          <a:p>
            <a:pPr>
              <a:spcBef>
                <a:spcPts val="1500"/>
              </a:spcBef>
            </a:pPr>
            <a:r>
              <a:rPr lang="en-US" b="1" dirty="0"/>
              <a:t>Automated Annotation</a:t>
            </a:r>
            <a:r>
              <a:rPr lang="en-US" dirty="0"/>
              <a:t>: Develop tools for faster, scalable PCB fault image annotation.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567B2A6-DDE5-E380-5367-A4157628BF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08306" t="-108306" r="-108306" b="-108306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2953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60"/>
    </mc:Choice>
    <mc:Fallback>
      <p:transition spd="slow" advTm="45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1FB7A-7DCE-8275-CC88-CEEBCEA71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791" y="2080080"/>
            <a:ext cx="7470153" cy="648805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6444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BEB20-8C37-855F-BCAE-7BBC7111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011AF-0E8B-AD5A-3D32-AEBE7573B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468937"/>
            <a:ext cx="7470152" cy="3674563"/>
          </a:xfrm>
        </p:spPr>
        <p:txBody>
          <a:bodyPr/>
          <a:lstStyle/>
          <a:p>
            <a:r>
              <a:rPr lang="en-US" dirty="0"/>
              <a:t>Group members and responsibilities</a:t>
            </a:r>
          </a:p>
          <a:p>
            <a:r>
              <a:rPr lang="en-US" dirty="0"/>
              <a:t>Introduction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Objective</a:t>
            </a:r>
          </a:p>
          <a:p>
            <a:r>
              <a:rPr lang="en-US" dirty="0"/>
              <a:t>Techniques Used</a:t>
            </a:r>
          </a:p>
          <a:p>
            <a:r>
              <a:rPr lang="en-US" dirty="0"/>
              <a:t>Dataset</a:t>
            </a:r>
          </a:p>
          <a:p>
            <a:r>
              <a:rPr lang="en-US" dirty="0"/>
              <a:t>Model Architecture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55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0"/>
          <p:cNvSpPr txBox="1">
            <a:spLocks noGrp="1"/>
          </p:cNvSpPr>
          <p:nvPr>
            <p:ph type="title"/>
          </p:nvPr>
        </p:nvSpPr>
        <p:spPr>
          <a:xfrm>
            <a:off x="430688" y="437134"/>
            <a:ext cx="7470153" cy="64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74C"/>
              </a:buClr>
              <a:buSzPts val="3000"/>
              <a:buFont typeface="Arial"/>
              <a:buNone/>
            </a:pPr>
            <a:r>
              <a:rPr lang="en-US" dirty="0"/>
              <a:t>Group Members and Responsibilities</a:t>
            </a:r>
            <a:endParaRPr dirty="0"/>
          </a:p>
        </p:txBody>
      </p:sp>
      <p:sp>
        <p:nvSpPr>
          <p:cNvPr id="344" name="Google Shape;344;p40"/>
          <p:cNvSpPr>
            <a:spLocks noGrp="1"/>
          </p:cNvSpPr>
          <p:nvPr>
            <p:ph type="pic" idx="2"/>
          </p:nvPr>
        </p:nvSpPr>
        <p:spPr>
          <a:xfrm>
            <a:off x="430688" y="1509131"/>
            <a:ext cx="8178053" cy="3358635"/>
          </a:xfrm>
          <a:prstGeom prst="rect">
            <a:avLst/>
          </a:prstGeom>
          <a:noFill/>
          <a:ln>
            <a:noFill/>
          </a:ln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Rishikesh Dewalkar: Data collection, preprocessing, and annotation of PCB images with XML files.</a:t>
            </a:r>
          </a:p>
          <a:p>
            <a:pPr marL="342900" indent="-3429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Nikhil Pawar: Developed and trained the </a:t>
            </a:r>
            <a:r>
              <a:rPr lang="en-US" sz="2400" b="1" dirty="0"/>
              <a:t>YOLOV8</a:t>
            </a:r>
            <a:r>
              <a:rPr lang="en-US" sz="2400" dirty="0"/>
              <a:t>, focusing on real-time detection and performance evaluation.</a:t>
            </a:r>
          </a:p>
          <a:p>
            <a:pPr marL="342900" indent="-3429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Saurabh </a:t>
            </a:r>
            <a:r>
              <a:rPr lang="en-US" sz="2400" dirty="0" err="1"/>
              <a:t>Raokhande</a:t>
            </a:r>
            <a:r>
              <a:rPr lang="en-US" sz="2400" dirty="0"/>
              <a:t>: Developed and trained the </a:t>
            </a:r>
            <a:r>
              <a:rPr lang="en-US" sz="2400" b="1" dirty="0"/>
              <a:t>Faster RCNN</a:t>
            </a:r>
            <a:r>
              <a:rPr lang="en-US" sz="2400" dirty="0"/>
              <a:t> model, focusing on fault detection accuracy and model refinement.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D7CB9-95F0-25A7-A8BF-FCBCB2931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96D40-66B4-90CF-1D8F-6AB2CE63B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AFA8D-AC3F-9388-8AF0-2DCE59ABD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468937"/>
            <a:ext cx="7470152" cy="3674563"/>
          </a:xfrm>
        </p:spPr>
        <p:txBody>
          <a:bodyPr/>
          <a:lstStyle/>
          <a:p>
            <a:r>
              <a:rPr lang="en-US" dirty="0"/>
              <a:t>Importance of PCBs: PCBs are essential in modern electronics, providing electrical connections and mechanical support. Fault detection ensures reliability and performance.</a:t>
            </a:r>
          </a:p>
          <a:p>
            <a:r>
              <a:rPr lang="en-US" dirty="0"/>
              <a:t>Challenges in Traditional Methods: Manual inspections are slow, error-prone, and unsuitable for complex PCB designs. Rule–based algorithms struggle with variations in lighting and designs.</a:t>
            </a:r>
          </a:p>
          <a:p>
            <a:r>
              <a:rPr lang="en-US" dirty="0"/>
              <a:t>Advancements in Technology: Deep learning and computer vision automate fault detection, offering accuracy, scalability, and adaptability to manufacturing needs.</a:t>
            </a:r>
          </a:p>
          <a:p>
            <a:r>
              <a:rPr lang="en-US" dirty="0"/>
              <a:t>Our Contribution: Developed an automated system combining  YOLOV8 for real-time detection and faster R-CNN for high-accuracy fault classification, addressing six common  PCB defect types.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66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E5201-66A6-A072-E5F9-CC552F45C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C7E3-B6B7-8D3E-A761-C219C5530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FA1C5-46ED-C645-D0CD-7DE048BA7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6542" y="1468937"/>
            <a:ext cx="7470152" cy="3674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/>
              <a:t>Challenges in Manual PCB Fault Detection:</a:t>
            </a:r>
          </a:p>
          <a:p>
            <a:r>
              <a:rPr lang="en-US" sz="1900" dirty="0"/>
              <a:t>Time-Consuming: Inspecting PCBs for fault is slow and labor-intensive, especially in large-scale manufacturing environments.</a:t>
            </a:r>
          </a:p>
          <a:p>
            <a:r>
              <a:rPr lang="en-US" sz="1900" dirty="0"/>
              <a:t>Human Error: Inspecting PCBs by hand increases the likelihood of missing defects or making incorrect assessments, leading to faulty products passing through quality control.</a:t>
            </a:r>
          </a:p>
          <a:p>
            <a:r>
              <a:rPr lang="en-US" sz="1900" dirty="0"/>
              <a:t>Complexity of Faults: Some PCB faults can be subtle and difficult to detect, such as tiny spur traces or open circuit that might not be easily visible.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89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8CB2F6-F4D9-EBAC-B864-7E17C03FA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CEF5F-DF8B-CF5D-2B87-25EB41930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872F2-750B-C9C2-480D-A78807715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283083"/>
            <a:ext cx="7470152" cy="3674563"/>
          </a:xfrm>
        </p:spPr>
        <p:txBody>
          <a:bodyPr>
            <a:noAutofit/>
          </a:bodyPr>
          <a:lstStyle/>
          <a:p>
            <a:r>
              <a:rPr lang="en-US" dirty="0"/>
              <a:t>Automate Fault Detection in PCBs: Develop an automated system to accurately detect and classify common PCB faults (mouse bite, missing hole, open circuit, short, spur, and spurious copper) using deep learning models.</a:t>
            </a:r>
          </a:p>
          <a:p>
            <a:r>
              <a:rPr lang="en-US" dirty="0"/>
              <a:t>Improve Manufacturing Efficiency: Reduce the time and labor involved in manual inspection by implementing a real-time fault detection system that works efficiently in a production line.</a:t>
            </a:r>
          </a:p>
          <a:p>
            <a:r>
              <a:rPr lang="en-US" dirty="0"/>
              <a:t>Enhance Detection Accuracy: Achieve high detection accuracy for all six PCB fault types, minimizing the risk of defective boards being passed in quality control.</a:t>
            </a:r>
          </a:p>
          <a:p>
            <a:r>
              <a:rPr lang="en-US" dirty="0"/>
              <a:t>Enable Scalable and Cost-Effective Quality Control: Design a system that can scale to handle large quantities of PCBs, reducing overall production costs and improving the consistency of the manufacturing process.</a:t>
            </a:r>
          </a:p>
        </p:txBody>
      </p:sp>
    </p:spTree>
    <p:extLst>
      <p:ext uri="{BB962C8B-B14F-4D97-AF65-F5344CB8AC3E}">
        <p14:creationId xmlns:p14="http://schemas.microsoft.com/office/powerpoint/2010/main" val="94544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177CB5-0DC8-93BC-1A57-070F31422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39B27-3734-D290-822B-DE23195D6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469F4-D4A9-C739-EF34-20FA8637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234069"/>
            <a:ext cx="8007068" cy="39094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YOLO v8 (You Only Look Once version 8)</a:t>
            </a:r>
          </a:p>
          <a:p>
            <a:r>
              <a:rPr lang="en-US" b="1" dirty="0"/>
              <a:t>Real-Time Detection</a:t>
            </a:r>
            <a:r>
              <a:rPr lang="en-US" dirty="0"/>
              <a:t>: YOLO v8 enables fast, real-time object detection, which is ideal for quick quality control in PCB production.</a:t>
            </a:r>
          </a:p>
          <a:p>
            <a:r>
              <a:rPr lang="en-US" b="1" dirty="0"/>
              <a:t>Efficiency and Speed</a:t>
            </a:r>
            <a:r>
              <a:rPr lang="en-US" dirty="0"/>
              <a:t>: It processes images in one pass, making it highly efficient for detecting multiple faults simultaneously.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Faster RCNN </a:t>
            </a:r>
            <a:r>
              <a:rPr lang="en-US" dirty="0" err="1"/>
              <a:t>ResNet</a:t>
            </a:r>
            <a:r>
              <a:rPr lang="en-US" dirty="0"/>
              <a:t> (Region-based Convolutional Neural Network with </a:t>
            </a:r>
            <a:r>
              <a:rPr lang="en-US" dirty="0" err="1"/>
              <a:t>ResNet</a:t>
            </a:r>
            <a:r>
              <a:rPr lang="en-US" dirty="0"/>
              <a:t> Backbone)</a:t>
            </a:r>
          </a:p>
          <a:p>
            <a:r>
              <a:rPr lang="en-US" b="1" dirty="0"/>
              <a:t>High Accuracy</a:t>
            </a:r>
            <a:r>
              <a:rPr lang="en-US" dirty="0"/>
              <a:t>: Faster RCNN with </a:t>
            </a:r>
            <a:r>
              <a:rPr lang="en-US" dirty="0" err="1"/>
              <a:t>ResNet</a:t>
            </a:r>
            <a:r>
              <a:rPr lang="en-US" dirty="0"/>
              <a:t> excels at detecting subtle and complex faults, ensuring precise detection.</a:t>
            </a:r>
          </a:p>
          <a:p>
            <a:r>
              <a:rPr lang="en-US" b="1" dirty="0"/>
              <a:t>Robust Feature Extraction</a:t>
            </a:r>
            <a:r>
              <a:rPr lang="en-US" dirty="0"/>
              <a:t>: </a:t>
            </a:r>
            <a:r>
              <a:rPr lang="en-US" dirty="0" err="1"/>
              <a:t>ResNet</a:t>
            </a:r>
            <a:r>
              <a:rPr lang="en-US" dirty="0"/>
              <a:t> enhances the model’s ability to identify faults across different scales and orientations.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9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0A48-3859-E42B-7064-30A33A878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B805E-1B5D-12CE-B056-D057D6DAD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56940-DED9-7C34-92A1-8BFD04DDA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672683"/>
            <a:ext cx="7470152" cy="3470817"/>
          </a:xfrm>
        </p:spPr>
        <p:txBody>
          <a:bodyPr/>
          <a:lstStyle/>
          <a:p>
            <a:r>
              <a:rPr lang="en-US" dirty="0"/>
              <a:t>Images and XML Files: The dataset consists of PCB </a:t>
            </a:r>
            <a:r>
              <a:rPr lang="en-US" b="1" dirty="0"/>
              <a:t>images</a:t>
            </a:r>
            <a:r>
              <a:rPr lang="en-US" dirty="0"/>
              <a:t> paired with </a:t>
            </a:r>
            <a:r>
              <a:rPr lang="en-US" b="1" dirty="0"/>
              <a:t>XML files</a:t>
            </a:r>
            <a:r>
              <a:rPr lang="en-US" dirty="0"/>
              <a:t> containing annotations (bounding boxes and labels).</a:t>
            </a:r>
          </a:p>
          <a:p>
            <a:r>
              <a:rPr lang="en-US" b="1" dirty="0"/>
              <a:t>Fault Types</a:t>
            </a:r>
            <a:r>
              <a:rPr lang="en-US" dirty="0"/>
              <a:t>: The dataset includes six PCB defects: </a:t>
            </a:r>
            <a:r>
              <a:rPr lang="en-US" b="1" dirty="0"/>
              <a:t>mouse bite, missing hole, open circuit, short circuit, spur</a:t>
            </a:r>
            <a:r>
              <a:rPr lang="en-US" dirty="0"/>
              <a:t>, and </a:t>
            </a:r>
            <a:r>
              <a:rPr lang="en-US" b="1" dirty="0"/>
              <a:t>spurious copper</a:t>
            </a:r>
            <a:r>
              <a:rPr lang="en-US" dirty="0"/>
              <a:t>.</a:t>
            </a:r>
          </a:p>
          <a:p>
            <a:r>
              <a:rPr lang="en-US" b="1" dirty="0"/>
              <a:t>Annotations</a:t>
            </a:r>
            <a:r>
              <a:rPr lang="en-US" dirty="0"/>
              <a:t>: XML files contain </a:t>
            </a:r>
            <a:r>
              <a:rPr lang="en-US" b="1" dirty="0"/>
              <a:t>bounding box coordinates</a:t>
            </a:r>
            <a:r>
              <a:rPr lang="en-US" dirty="0"/>
              <a:t> and </a:t>
            </a:r>
            <a:r>
              <a:rPr lang="en-US" b="1" dirty="0"/>
              <a:t>class labels</a:t>
            </a:r>
            <a:r>
              <a:rPr lang="en-US" dirty="0"/>
              <a:t> for each fault, guiding the model’s learning.</a:t>
            </a:r>
          </a:p>
          <a:p>
            <a:r>
              <a:rPr lang="en-US" b="1" dirty="0"/>
              <a:t>Preprocessing</a:t>
            </a:r>
            <a:r>
              <a:rPr lang="en-US" dirty="0"/>
              <a:t>: Images are resized, normalized, and augmented (e.g., rotation, flipping) to improve model robustness and generalization.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438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0BB6E-778B-A1D7-BA47-16DAEE51F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2D83F-90A5-A951-5E0F-BE52A252D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31E36-4029-E4CD-A760-99170C776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0688" y="1468937"/>
            <a:ext cx="7999634" cy="3674563"/>
          </a:xfrm>
        </p:spPr>
        <p:txBody>
          <a:bodyPr/>
          <a:lstStyle/>
          <a:p>
            <a:pPr algn="just"/>
            <a:r>
              <a:rPr lang="en-US" b="1" dirty="0"/>
              <a:t>Environment Setup</a:t>
            </a:r>
            <a:r>
              <a:rPr lang="en-US" dirty="0"/>
              <a:t>: The project uses </a:t>
            </a:r>
            <a:r>
              <a:rPr lang="en-US" b="1" dirty="0"/>
              <a:t>Python</a:t>
            </a:r>
            <a:r>
              <a:rPr lang="en-US" dirty="0"/>
              <a:t> with </a:t>
            </a:r>
            <a:r>
              <a:rPr lang="en-US" b="1" dirty="0" err="1"/>
              <a:t>PyTorch</a:t>
            </a:r>
            <a:r>
              <a:rPr lang="en-US" dirty="0"/>
              <a:t> for model development and </a:t>
            </a:r>
            <a:r>
              <a:rPr lang="en-US" b="1" dirty="0"/>
              <a:t>OpenCV</a:t>
            </a:r>
            <a:r>
              <a:rPr lang="en-US" dirty="0"/>
              <a:t> for image preprocessing. GPU acceleration is utilized for faster training.</a:t>
            </a:r>
          </a:p>
          <a:p>
            <a:pPr algn="just"/>
            <a:r>
              <a:rPr lang="en-US" b="1" dirty="0"/>
              <a:t>Data Preprocessing</a:t>
            </a:r>
            <a:r>
              <a:rPr lang="en-US" dirty="0"/>
              <a:t>: Images are resized, normalized, and augmented (via rotation, flipping, scaling) to prepare the dataset for training and improve model robustness.</a:t>
            </a:r>
          </a:p>
          <a:p>
            <a:pPr algn="just"/>
            <a:r>
              <a:rPr lang="en-US" b="1" dirty="0"/>
              <a:t>Model Training</a:t>
            </a:r>
            <a:r>
              <a:rPr lang="en-US" dirty="0"/>
              <a:t>: The dataset is split into training (80%) and validation (20%) sets. </a:t>
            </a:r>
            <a:r>
              <a:rPr lang="en-US" b="1" dirty="0"/>
              <a:t>Adam optimizer</a:t>
            </a:r>
            <a:r>
              <a:rPr lang="en-US" dirty="0"/>
              <a:t> and appropriate loss functions (e.g., classification, bounding box loss) are used for training.</a:t>
            </a:r>
          </a:p>
          <a:p>
            <a:pPr algn="just"/>
            <a:r>
              <a:rPr lang="en-US" b="1" dirty="0"/>
              <a:t>Evaluation and Inference</a:t>
            </a:r>
            <a:r>
              <a:rPr lang="en-US" dirty="0"/>
              <a:t>: The model’s performance is evaluated using </a:t>
            </a:r>
            <a:r>
              <a:rPr lang="en-US" b="1" dirty="0" err="1"/>
              <a:t>mAP</a:t>
            </a:r>
            <a:r>
              <a:rPr lang="en-US" dirty="0"/>
              <a:t> and </a:t>
            </a:r>
            <a:r>
              <a:rPr lang="en-US" b="1" dirty="0" err="1"/>
              <a:t>IoU</a:t>
            </a:r>
            <a:r>
              <a:rPr lang="en-US" dirty="0"/>
              <a:t> metrics. During inference, </a:t>
            </a:r>
            <a:r>
              <a:rPr lang="en-US" b="1" dirty="0"/>
              <a:t>Non-Maximum Suppression</a:t>
            </a:r>
            <a:r>
              <a:rPr lang="en-US" dirty="0"/>
              <a:t> (NMS) is applied to remove overlapping predictions.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6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1056</Words>
  <Application>Microsoft Office PowerPoint</Application>
  <PresentationFormat>On-screen Show (16:9)</PresentationFormat>
  <Paragraphs>82</Paragraphs>
  <Slides>16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Arial Unicode MS</vt:lpstr>
      <vt:lpstr>Calibri</vt:lpstr>
      <vt:lpstr>Office Theme</vt:lpstr>
      <vt:lpstr>Tiny Defect Detection for PCBs</vt:lpstr>
      <vt:lpstr>AGENDA</vt:lpstr>
      <vt:lpstr>Group Members and Responsibilities</vt:lpstr>
      <vt:lpstr>INTRODUCTION</vt:lpstr>
      <vt:lpstr>PROBLEM STATEMENT</vt:lpstr>
      <vt:lpstr>OBJECTIVE</vt:lpstr>
      <vt:lpstr>TECHNIQUE USED</vt:lpstr>
      <vt:lpstr>DATASET</vt:lpstr>
      <vt:lpstr>IMPLEMENTATION DETAILS</vt:lpstr>
      <vt:lpstr>Faster RCNN Demonstration</vt:lpstr>
      <vt:lpstr>Faster RCNN Model Architecture</vt:lpstr>
      <vt:lpstr>YOLOV8 Demonstration</vt:lpstr>
      <vt:lpstr>YOLOV8 Model Architecture</vt:lpstr>
      <vt:lpstr>RESULTS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Nikhil Pawar</cp:lastModifiedBy>
  <cp:revision>6</cp:revision>
  <dcterms:modified xsi:type="dcterms:W3CDTF">2024-12-17T01:51:24Z</dcterms:modified>
</cp:coreProperties>
</file>